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306" r:id="rId2"/>
    <p:sldId id="335" r:id="rId3"/>
    <p:sldId id="293" r:id="rId4"/>
    <p:sldId id="326" r:id="rId5"/>
    <p:sldId id="327" r:id="rId6"/>
    <p:sldId id="329" r:id="rId7"/>
    <p:sldId id="331" r:id="rId8"/>
    <p:sldId id="312" r:id="rId9"/>
    <p:sldId id="315" r:id="rId10"/>
    <p:sldId id="314" r:id="rId11"/>
    <p:sldId id="309" r:id="rId12"/>
    <p:sldId id="316" r:id="rId13"/>
    <p:sldId id="319" r:id="rId14"/>
    <p:sldId id="320" r:id="rId15"/>
    <p:sldId id="317" r:id="rId16"/>
    <p:sldId id="324" r:id="rId17"/>
    <p:sldId id="332" r:id="rId18"/>
    <p:sldId id="33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D86C6F-9EC3-4393-B525-3729C26D4EFD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EA90B7-A6C9-42C7-91BB-8AE66D0156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298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A8C0669-4878-4EB9-844F-1C10A4433C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C00000"/>
                </a:solidFill>
              </a:rPr>
              <a:t>Блокадная ласточка-символ надежды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58EDA26-4422-4B7E-AB63-F66C344A8B9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0697" y="3730752"/>
            <a:ext cx="1551303" cy="1066400"/>
          </a:xfrm>
          <a:prstGeom prst="rect">
            <a:avLst/>
          </a:prstGeom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7265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7948585-05F5-469C-A59F-7C65FB7CF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 fontScale="90000"/>
          </a:bodyPr>
          <a:lstStyle/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Когда трудная и опасная работа была закончена, они увидели что под чехлом, чуть ниже шпиля под карнизом, оказались жилые гнезда ласточек. Верхолазы снова принялись за дело: распороли чехол снизу и затем зашили его выше гнезд. Обессилевшие люди потратили дополнительно несколько часов, чтобы спасти птенцов от голодной смерти – ради жизни птиц, которая стала символом жизни </a:t>
            </a:r>
            <a:endParaRPr lang="ru-RU" dirty="0"/>
          </a:p>
        </p:txBody>
      </p:sp>
      <p:pic>
        <p:nvPicPr>
          <p:cNvPr id="4" name="Picture 6" descr="https://erbirds.ru/photos/0156/001/01560030201.jpg">
            <a:extLst>
              <a:ext uri="{FF2B5EF4-FFF2-40B4-BE49-F238E27FC236}">
                <a16:creationId xmlns:a16="http://schemas.microsoft.com/office/drawing/2014/main" xmlns="" id="{1FE1D8AB-FBA1-415A-A4EC-DBF4C120FD3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42753" y="2133600"/>
            <a:ext cx="5258494" cy="3992563"/>
          </a:xfrm>
          <a:prstGeom prst="rect">
            <a:avLst/>
          </a:prstGeom>
          <a:noFill/>
          <a:ln>
            <a:solidFill>
              <a:srgbClr val="441410"/>
            </a:solidFill>
          </a:ln>
        </p:spPr>
      </p:pic>
    </p:spTree>
    <p:extLst>
      <p:ext uri="{BB962C8B-B14F-4D97-AF65-F5344CB8AC3E}">
        <p14:creationId xmlns:p14="http://schemas.microsoft.com/office/powerpoint/2010/main" val="10202183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139B0E6-6106-49BE-BFFE-3E4572839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2734"/>
          </a:xfrm>
        </p:spPr>
        <p:txBody>
          <a:bodyPr>
            <a:noAutofit/>
          </a:bodyPr>
          <a:lstStyle/>
          <a:p>
            <a:r>
              <a:rPr kumimoji="0" lang="ru-RU" sz="2400" b="1" i="0" u="none" strike="noStrike" kern="1200" cap="none" spc="50" normalizeH="0" baseline="0" noProof="0" dirty="0">
                <a:ln w="13335" cmpd="sng">
                  <a:solidFill>
                    <a:srgbClr val="759AA5">
                      <a:lumMod val="50000"/>
                    </a:srgbClr>
                  </a:solidFill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ea typeface="Times New Roman" panose="02020603050405020304" pitchFamily="18" charset="0"/>
                <a:cs typeface="Calibri" panose="020F0502020204030204" pitchFamily="34" charset="0"/>
              </a:rPr>
              <a:t>Эта птица без труда залетала в осаждённый город, и тем самым служила жителям символом доброй вести, письма. Этот образ сохранился в стихотворении «Блокадная ласточка», написанном ленинградской поэтессой Ольгой Берггольц</a:t>
            </a:r>
            <a:endParaRPr lang="ru-RU" sz="2400" dirty="0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pic>
        <p:nvPicPr>
          <p:cNvPr id="3" name="Объект 2">
            <a:extLst>
              <a:ext uri="{FF2B5EF4-FFF2-40B4-BE49-F238E27FC236}">
                <a16:creationId xmlns:a16="http://schemas.microsoft.com/office/drawing/2014/main" xmlns="" id="{F3B14657-2322-4627-B064-3E4AECD08F9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7093" y="1927372"/>
            <a:ext cx="3840813" cy="4525963"/>
          </a:xfrm>
          <a:prstGeom prst="rect">
            <a:avLst/>
          </a:prstGeom>
        </p:spPr>
      </p:pic>
      <p:pic>
        <p:nvPicPr>
          <p:cNvPr id="6" name="Picture 2" descr="https://senat.org/wp-content/uploads/2019/01/bergolz-tass.jpg">
            <a:extLst>
              <a:ext uri="{FF2B5EF4-FFF2-40B4-BE49-F238E27FC236}">
                <a16:creationId xmlns:a16="http://schemas.microsoft.com/office/drawing/2014/main" xmlns="" id="{323A3623-8B39-4955-99ED-B8A875378E1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094" y="2057399"/>
            <a:ext cx="3881562" cy="45259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9943903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32F1C4DD-6ECD-42C4-A033-417FFBE135A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88640"/>
            <a:ext cx="8817522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2861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71A9FFF-20D3-4297-93DB-B40625229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23 января 2020 года в Иерусалиме (Израиль)был открыт монумент «Свеча памяти»</a:t>
            </a:r>
          </a:p>
        </p:txBody>
      </p:sp>
      <p:pic>
        <p:nvPicPr>
          <p:cNvPr id="4" name="Объект 3" descr="adfa5edc016736ef8ca5de66c0985fb2.jpeg">
            <a:extLst>
              <a:ext uri="{FF2B5EF4-FFF2-40B4-BE49-F238E27FC236}">
                <a16:creationId xmlns:a16="http://schemas.microsoft.com/office/drawing/2014/main" xmlns="" id="{93D18B6F-EBFE-4E97-92FC-5C5866F81F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3379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C3919E3-C706-4D61-8395-73D59A182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>
                <a:solidFill>
                  <a:schemeClr val="tx1"/>
                </a:solidFill>
              </a:rPr>
              <a:t>Блокадная ласточка- символ  блокадного Ленинграда на монументе «Свеча памяти».</a:t>
            </a:r>
            <a:r>
              <a:rPr lang="ru-RU" dirty="0">
                <a:solidFill>
                  <a:srgbClr val="441410"/>
                </a:solidFill>
              </a:rPr>
              <a:t/>
            </a:r>
            <a:br>
              <a:rPr lang="ru-RU" dirty="0">
                <a:solidFill>
                  <a:srgbClr val="441410"/>
                </a:solidFill>
              </a:rPr>
            </a:br>
            <a:endParaRPr lang="ru-RU" dirty="0"/>
          </a:p>
        </p:txBody>
      </p:sp>
      <p:pic>
        <p:nvPicPr>
          <p:cNvPr id="4" name="Объект 3" descr="i (1).jpg">
            <a:extLst>
              <a:ext uri="{FF2B5EF4-FFF2-40B4-BE49-F238E27FC236}">
                <a16:creationId xmlns:a16="http://schemas.microsoft.com/office/drawing/2014/main" xmlns="" id="{2D8E28BF-C7B7-410F-A73D-0C0015B72F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99592" y="1196752"/>
            <a:ext cx="3232830" cy="5102027"/>
          </a:xfrm>
          <a:prstGeom prst="rect">
            <a:avLst/>
          </a:prstGeom>
          <a:ln>
            <a:solidFill>
              <a:srgbClr val="441410"/>
            </a:solidFill>
          </a:ln>
        </p:spPr>
      </p:pic>
      <p:pic>
        <p:nvPicPr>
          <p:cNvPr id="5" name="Рисунок 4" descr="8.jpg">
            <a:extLst>
              <a:ext uri="{FF2B5EF4-FFF2-40B4-BE49-F238E27FC236}">
                <a16:creationId xmlns:a16="http://schemas.microsoft.com/office/drawing/2014/main" xmlns="" id="{FB92A41E-8513-476F-A9C8-93C549B2765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11580" y="1268760"/>
            <a:ext cx="3448852" cy="2376264"/>
          </a:xfrm>
          <a:prstGeom prst="rect">
            <a:avLst/>
          </a:prstGeom>
          <a:ln>
            <a:solidFill>
              <a:srgbClr val="441410"/>
            </a:solidFill>
          </a:ln>
        </p:spPr>
      </p:pic>
      <p:pic>
        <p:nvPicPr>
          <p:cNvPr id="7" name="Рисунок 6" descr="15.jpg">
            <a:extLst>
              <a:ext uri="{FF2B5EF4-FFF2-40B4-BE49-F238E27FC236}">
                <a16:creationId xmlns:a16="http://schemas.microsoft.com/office/drawing/2014/main" xmlns="" id="{F5D25A52-5A9A-4899-82B6-2061BBE1BF9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88660" y="3933056"/>
            <a:ext cx="3571900" cy="2581746"/>
          </a:xfrm>
          <a:prstGeom prst="rect">
            <a:avLst/>
          </a:prstGeom>
          <a:ln>
            <a:solidFill>
              <a:srgbClr val="441410"/>
            </a:solidFill>
          </a:ln>
        </p:spPr>
      </p:pic>
    </p:spTree>
    <p:extLst>
      <p:ext uri="{BB962C8B-B14F-4D97-AF65-F5344CB8AC3E}">
        <p14:creationId xmlns:p14="http://schemas.microsoft.com/office/powerpoint/2010/main" val="17450043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49F8CD3-AE20-4E9F-AB42-B9AEC217F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Autofit/>
          </a:bodyPr>
          <a:lstStyle/>
          <a:p>
            <a:r>
              <a:rPr lang="ru-RU" sz="2000" dirty="0"/>
              <a:t>Инсталляция «Блокадная ласточка-символ надежды» </a:t>
            </a:r>
            <a:br>
              <a:rPr lang="ru-RU" sz="2000" dirty="0"/>
            </a:br>
            <a:r>
              <a:rPr lang="ru-RU" sz="2000" dirty="0"/>
              <a:t>работу выполнили обучающиеся 3 а класса МБОУ «Шлиссельбургская школа №1 с углубленным изучением отдельных предметов»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2BD848A-9E8E-42FF-9D8B-85618EBA3F8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1700808"/>
            <a:ext cx="3723878" cy="4965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5316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A6BC5CAD-D925-4381-ACDA-F5B3870FE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E0CF13B-FE55-4F96-B9C0-5305A60D6B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1760" y="4221088"/>
            <a:ext cx="4248472" cy="2841179"/>
          </a:xfrm>
        </p:spPr>
        <p:txBody>
          <a:bodyPr/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Нам наше прошлое свято и дорого. </a:t>
            </a: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Гордость победами - горечь утрат...</a:t>
            </a: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Вечная память защитникам </a:t>
            </a:r>
            <a:r>
              <a:rPr lang="ru-RU" dirty="0">
                <a:effectLst/>
                <a:latin typeface="+mj-lt"/>
                <a:ea typeface="Times New Roman" panose="02020603050405020304" pitchFamily="18" charset="0"/>
              </a:rPr>
              <a:t>города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Вечная слава защитникам города,</a:t>
            </a: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Вечная слава тебе, Ленинград!</a:t>
            </a:r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4D788B0-D33A-4300-A903-BD5113C2054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74638"/>
            <a:ext cx="8229600" cy="3631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529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64C3EF9-7AC0-4C90-A024-04DBDAF0E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На берегу Ладожского озера, в деревне </a:t>
            </a:r>
            <a:r>
              <a:rPr lang="ru-RU" sz="2000" dirty="0" err="1"/>
              <a:t>Коккорево</a:t>
            </a:r>
            <a:r>
              <a:rPr lang="ru-RU" sz="2000" dirty="0"/>
              <a:t>, находится один из самых узнаваемых «блокадных» памятников — мемориал «Разорванное кольцо». Он воздвигнут в 1966 году .</a:t>
            </a:r>
          </a:p>
        </p:txBody>
      </p:sp>
      <p:pic>
        <p:nvPicPr>
          <p:cNvPr id="6" name="Picture 2" descr="C:\Documents and Settings\кабинет13\Мои документы\Загрузки\памятник.jpg">
            <a:extLst>
              <a:ext uri="{FF2B5EF4-FFF2-40B4-BE49-F238E27FC236}">
                <a16:creationId xmlns:a16="http://schemas.microsoft.com/office/drawing/2014/main" xmlns="" id="{BF8B97D0-A697-47B8-94F3-48925A7DE76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1556792"/>
            <a:ext cx="6840760" cy="45365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448053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E47D167-9003-4E6D-A7B8-9519CB6F56D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88640"/>
            <a:ext cx="8684662" cy="6408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5885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662E6EEF-93FF-4685-B977-E7989F36F37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870" y="476672"/>
            <a:ext cx="8248427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0738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8391EF7A-01DD-4AE9-82C3-4D174F0C9F6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88640"/>
            <a:ext cx="8784976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5608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65E94BF-CA22-4A58-99DA-4786060EF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 октябре 1941 года фашисты окружили Ленинград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48E6D262-2F13-4C1B-81F8-33B96AF8ACC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sz="2800" dirty="0"/>
              <a:t>Посмотрите на карту!</a:t>
            </a:r>
          </a:p>
          <a:p>
            <a:r>
              <a:rPr lang="ru-RU" sz="2800" dirty="0"/>
              <a:t>Если земля на рисована коричневым цветом, значит, ее захватили фашисты. </a:t>
            </a:r>
          </a:p>
          <a:p>
            <a:r>
              <a:rPr lang="ru-RU" sz="2800" dirty="0"/>
              <a:t>На коричневой земле –фашистская свастика.</a:t>
            </a:r>
          </a:p>
          <a:p>
            <a:r>
              <a:rPr lang="ru-RU" sz="2800" dirty="0"/>
              <a:t>А там , где стоит Советская армия-красные звезды.</a:t>
            </a:r>
          </a:p>
          <a:p>
            <a:endParaRPr lang="ru-RU" dirty="0"/>
          </a:p>
        </p:txBody>
      </p:sp>
      <p:pic>
        <p:nvPicPr>
          <p:cNvPr id="5" name="Объект 5">
            <a:extLst>
              <a:ext uri="{FF2B5EF4-FFF2-40B4-BE49-F238E27FC236}">
                <a16:creationId xmlns:a16="http://schemas.microsoft.com/office/drawing/2014/main" xmlns="" id="{41CE93B5-0B8C-42D8-8D89-B300B2312CD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726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19215672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5809278"/>
          </a:xfrm>
        </p:spPr>
        <p:txBody>
          <a:bodyPr>
            <a:normAutofit fontScale="90000"/>
          </a:bodyPr>
          <a:lstStyle/>
          <a:p>
            <a:r>
              <a:rPr lang="ru-RU" sz="5300" dirty="0">
                <a:latin typeface="+mn-lt"/>
              </a:rPr>
              <a:t>Что такое блокада?</a:t>
            </a:r>
            <a:br>
              <a:rPr lang="ru-RU" sz="5300" dirty="0">
                <a:latin typeface="+mn-lt"/>
              </a:rPr>
            </a:br>
            <a:r>
              <a:rPr lang="ru-RU" sz="5300" dirty="0">
                <a:latin typeface="+mn-lt"/>
              </a:rPr>
              <a:t> </a:t>
            </a:r>
            <a:r>
              <a:rPr lang="ru-RU" dirty="0">
                <a:latin typeface="+mn-lt"/>
              </a:rPr>
              <a:t>Это осадное кольцо, в которое взяли город. В город перестало поступать продовольствие. Отключили свет, отопление, воду… Наступила зима…</a:t>
            </a:r>
            <a:br>
              <a:rPr lang="ru-RU" dirty="0">
                <a:latin typeface="+mn-lt"/>
              </a:rPr>
            </a:br>
            <a:r>
              <a:rPr lang="ru-RU" dirty="0">
                <a:latin typeface="+mn-lt"/>
              </a:rPr>
              <a:t/>
            </a:r>
            <a:br>
              <a:rPr lang="ru-RU" dirty="0">
                <a:latin typeface="+mn-lt"/>
              </a:rPr>
            </a:br>
            <a:r>
              <a:rPr lang="ru-RU" dirty="0">
                <a:latin typeface="+mn-lt"/>
              </a:rPr>
              <a:t>Настали страшные, тяжелые блокадные дни. </a:t>
            </a:r>
            <a:br>
              <a:rPr lang="ru-RU" dirty="0">
                <a:latin typeface="+mn-lt"/>
              </a:rPr>
            </a:br>
            <a:r>
              <a:rPr lang="ru-RU" dirty="0">
                <a:latin typeface="+mn-lt"/>
              </a:rPr>
              <a:t/>
            </a:r>
            <a:br>
              <a:rPr lang="ru-RU" dirty="0">
                <a:latin typeface="+mn-lt"/>
              </a:rPr>
            </a:br>
            <a:endParaRPr lang="ru-RU" dirty="0">
              <a:latin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Documents and Settings\кабинет13\Рабочий стол\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FD86C5E-C4F3-46A7-A574-53F875268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+mn-lt"/>
              </a:rPr>
              <a:t>Блокада. 900дней …Это почти 2,5 года.</a:t>
            </a:r>
            <a:endParaRPr lang="ru-RU" dirty="0"/>
          </a:p>
        </p:txBody>
      </p:sp>
      <p:pic>
        <p:nvPicPr>
          <p:cNvPr id="4" name="Объект 9">
            <a:extLst>
              <a:ext uri="{FF2B5EF4-FFF2-40B4-BE49-F238E27FC236}">
                <a16:creationId xmlns:a16="http://schemas.microsoft.com/office/drawing/2014/main" xmlns="" id="{56376975-693E-4546-B925-F9CD5C5538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161" y="1600200"/>
            <a:ext cx="7523678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986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xmlns="" id="{52C70E78-CCF4-451C-A93C-5D0F8DE0B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866330"/>
          </a:xfrm>
        </p:spPr>
        <p:txBody>
          <a:bodyPr>
            <a:normAutofit fontScale="90000"/>
          </a:bodyPr>
          <a:lstStyle/>
          <a:p>
            <a:pPr indent="449580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блокадное время многие ленинградцы носили на груди жетон, маленький жестяной значок – ласточку с письмом в клюве.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Этот знак стал ответом на заявления фашистов о том, что теперь в город даже птица не пролетит. 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Таким образом, жители осажденного Ленинграда показывали, что ждут хороших вестей с фронта, что не теряют связи со своей страной. «Блокадная ласточка» – символ надежды на лучшее, на скорую встречу с родными и близкими.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6" name="Объект 4">
            <a:extLst>
              <a:ext uri="{FF2B5EF4-FFF2-40B4-BE49-F238E27FC236}">
                <a16:creationId xmlns:a16="http://schemas.microsoft.com/office/drawing/2014/main" xmlns="" id="{4C0E117B-D67B-4EC8-8548-9740C145C9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2852936"/>
            <a:ext cx="6327334" cy="3559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4891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6988A698-4ED3-47D4-BCF6-A1776769E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944216"/>
          </a:xfrm>
        </p:spPr>
        <p:txBody>
          <a:bodyPr>
            <a:normAutofit fontScale="90000"/>
          </a:bodyPr>
          <a:lstStyle/>
          <a:p>
            <a:r>
              <a:rPr kumimoji="0" lang="ru-RU" sz="1800" b="1" i="0" u="none" strike="noStrike" kern="1200" cap="none" spc="50" normalizeH="0" baseline="0" noProof="0" dirty="0">
                <a:ln w="13335" cmpd="sng">
                  <a:solidFill>
                    <a:srgbClr val="759AA5">
                      <a:lumMod val="50000"/>
                    </a:srgbClr>
                  </a:solidFill>
                  <a:prstDash val="solid"/>
                </a:ln>
                <a:solidFill>
                  <a:srgbClr val="B9AB6F">
                    <a:tint val="1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Позже ласточки стали и живыми символами надежды блокадного города. </a:t>
            </a:r>
            <a:br>
              <a:rPr kumimoji="0" lang="ru-RU" sz="1800" b="1" i="0" u="none" strike="noStrike" kern="1200" cap="none" spc="50" normalizeH="0" baseline="0" noProof="0" dirty="0">
                <a:ln w="13335" cmpd="sng">
                  <a:solidFill>
                    <a:srgbClr val="759AA5">
                      <a:lumMod val="50000"/>
                    </a:srgbClr>
                  </a:solidFill>
                  <a:prstDash val="solid"/>
                </a:ln>
                <a:solidFill>
                  <a:srgbClr val="B9AB6F">
                    <a:tint val="1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ru-RU" sz="1800" b="1" i="0" u="none" strike="noStrike" kern="1200" cap="none" spc="50" normalizeH="0" baseline="0" noProof="0" dirty="0">
                <a:ln w="13335" cmpd="sng">
                  <a:solidFill>
                    <a:srgbClr val="759AA5">
                      <a:lumMod val="50000"/>
                    </a:srgbClr>
                  </a:solidFill>
                  <a:prstDash val="solid"/>
                </a:ln>
                <a:solidFill>
                  <a:srgbClr val="B9AB6F">
                    <a:tint val="1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Осенью 41-го в целях маскировки на шпиль Адмиралтейства надели чехол. К лету 43-го в его парусине зияли дырки, прорванные осколками бомб и снарядов. В это время блокада уже была прорвана, но еще не снята, фашисты по-прежнему стояли у стен города и продолжали обстреливать и бомбить его. Для починки чехла на шпиль Адмиралтейства поднялись музыкант  и альпинист  — Ольга Фирсова и Михаил Шестаков. </a:t>
            </a: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9BB23540-8874-4F0A-A996-28F5CBA8AE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2501205"/>
            <a:ext cx="4040188" cy="639763"/>
          </a:xfrm>
        </p:spPr>
        <p:txBody>
          <a:bodyPr>
            <a:normAutofit fontScale="92500" lnSpcReduction="20000"/>
          </a:bodyPr>
          <a:lstStyle/>
          <a:p>
            <a:r>
              <a:rPr lang="ru-RU" b="0" dirty="0"/>
              <a:t>Ольга Фирсова работает на шпиле Адмиралтейства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76DF5BBD-6D16-44EA-BDD1-278D8E4045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45025" y="2357187"/>
            <a:ext cx="4041775" cy="639763"/>
          </a:xfrm>
        </p:spPr>
        <p:txBody>
          <a:bodyPr>
            <a:normAutofit fontScale="92500" lnSpcReduction="20000"/>
          </a:bodyPr>
          <a:lstStyle/>
          <a:p>
            <a:r>
              <a:rPr lang="ru-RU" b="0" dirty="0"/>
              <a:t>Маскировка Адмиралтейства. 1941г.</a:t>
            </a:r>
          </a:p>
        </p:txBody>
      </p:sp>
      <p:pic>
        <p:nvPicPr>
          <p:cNvPr id="9" name="Объект 8" descr="Блокада.jpg">
            <a:extLst>
              <a:ext uri="{FF2B5EF4-FFF2-40B4-BE49-F238E27FC236}">
                <a16:creationId xmlns:a16="http://schemas.microsoft.com/office/drawing/2014/main" xmlns="" id="{767EE1C6-6D4F-4CEC-B464-2E67C9EB65A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" y="3140968"/>
            <a:ext cx="4040188" cy="2908935"/>
          </a:xfrm>
          <a:prstGeom prst="rect">
            <a:avLst/>
          </a:prstGeom>
          <a:ln>
            <a:solidFill>
              <a:srgbClr val="441410"/>
            </a:solidFill>
          </a:ln>
        </p:spPr>
      </p:pic>
      <p:pic>
        <p:nvPicPr>
          <p:cNvPr id="10" name="Picture 2" descr="https://cs7.pikabu.ru/post_img/2017/12/29/9/1514559307115318632.jpg">
            <a:extLst>
              <a:ext uri="{FF2B5EF4-FFF2-40B4-BE49-F238E27FC236}">
                <a16:creationId xmlns:a16="http://schemas.microsoft.com/office/drawing/2014/main" xmlns="" id="{4020BD2F-9EE9-457F-96E9-D8F7EF43AC54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7216" y="2996951"/>
            <a:ext cx="2777392" cy="3569575"/>
          </a:xfrm>
          <a:prstGeom prst="rect">
            <a:avLst/>
          </a:prstGeom>
          <a:noFill/>
          <a:ln>
            <a:solidFill>
              <a:srgbClr val="441410"/>
            </a:solidFill>
          </a:ln>
        </p:spPr>
      </p:pic>
    </p:spTree>
    <p:extLst>
      <p:ext uri="{BB962C8B-B14F-4D97-AF65-F5344CB8AC3E}">
        <p14:creationId xmlns:p14="http://schemas.microsoft.com/office/powerpoint/2010/main" val="16850090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735</TotalTime>
  <Words>254</Words>
  <Application>Microsoft Office PowerPoint</Application>
  <PresentationFormat>Экран (4:3)</PresentationFormat>
  <Paragraphs>23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Паркет</vt:lpstr>
      <vt:lpstr>Блокадная ласточка-символ надежды</vt:lpstr>
      <vt:lpstr>Презентация PowerPoint</vt:lpstr>
      <vt:lpstr>Презентация PowerPoint</vt:lpstr>
      <vt:lpstr>В октябре 1941 года фашисты окружили Ленинград</vt:lpstr>
      <vt:lpstr>Что такое блокада?  Это осадное кольцо, в которое взяли город. В город перестало поступать продовольствие. Отключили свет, отопление, воду… Наступила зима…  Настали страшные, тяжелые блокадные дни.   </vt:lpstr>
      <vt:lpstr>Презентация PowerPoint</vt:lpstr>
      <vt:lpstr>Блокада. 900дней …Это почти 2,5 года.</vt:lpstr>
      <vt:lpstr>В блокадное время многие ленинградцы носили на груди жетон, маленький жестяной значок – ласточку с письмом в клюве.  Этот знак стал ответом на заявления фашистов о том, что теперь в город даже птица не пролетит.  Таким образом, жители осажденного Ленинграда показывали, что ждут хороших вестей с фронта, что не теряют связи со своей страной. «Блокадная ласточка» – символ надежды на лучшее, на скорую встречу с родными и близкими. </vt:lpstr>
      <vt:lpstr> Позже ласточки стали и живыми символами надежды блокадного города.  Осенью 41-го в целях маскировки на шпиль Адмиралтейства надели чехол. К лету 43-го в его парусине зияли дырки, прорванные осколками бомб и снарядов. В это время блокада уже была прорвана, но еще не снята, фашисты по-прежнему стояли у стен города и продолжали обстреливать и бомбить его. Для починки чехла на шпиль Адмиралтейства поднялись музыкант  и альпинист  — Ольга Фирсова и Михаил Шестаков. </vt:lpstr>
      <vt:lpstr>Когда трудная и опасная работа была закончена, они увидели что под чехлом, чуть ниже шпиля под карнизом, оказались жилые гнезда ласточек. Верхолазы снова принялись за дело: распороли чехол снизу и затем зашили его выше гнезд. Обессилевшие люди потратили дополнительно несколько часов, чтобы спасти птенцов от голодной смерти – ради жизни птиц, которая стала символом жизни </vt:lpstr>
      <vt:lpstr>Эта птица без труда залетала в осаждённый город, и тем самым служила жителям символом доброй вести, письма. Этот образ сохранился в стихотворении «Блокадная ласточка», написанном ленинградской поэтессой Ольгой Берггольц</vt:lpstr>
      <vt:lpstr>Презентация PowerPoint</vt:lpstr>
      <vt:lpstr>23 января 2020 года в Иерусалиме (Израиль)был открыт монумент «Свеча памяти»</vt:lpstr>
      <vt:lpstr>Блокадная ласточка- символ  блокадного Ленинграда на монументе «Свеча памяти». </vt:lpstr>
      <vt:lpstr>Инсталляция «Блокадная ласточка-символ надежды»  работу выполнили обучающиеся 3 а класса МБОУ «Шлиссельбургская школа №1 с углубленным изучением отдельных предметов»</vt:lpstr>
      <vt:lpstr>Презентация PowerPoint</vt:lpstr>
      <vt:lpstr>На берегу Ладожского озера, в деревне Коккорево, находится один из самых узнаваемых «блокадных» памятников — мемориал «Разорванное кольцо». Он воздвигнут в 1966 году 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Admin</cp:lastModifiedBy>
  <cp:revision>93</cp:revision>
  <dcterms:created xsi:type="dcterms:W3CDTF">2014-01-26T11:08:14Z</dcterms:created>
  <dcterms:modified xsi:type="dcterms:W3CDTF">2023-01-24T12:49:55Z</dcterms:modified>
</cp:coreProperties>
</file>